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2FEE6-5899-4B94-9974-0FAEBDB17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B2B076-1DCA-42CD-831D-7270B8496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F4ACD0-4C3F-409E-BBB5-FC5CD906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8E8FA-0F7B-40BB-9300-505D9835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F30158-E45B-4C9B-BF42-2DCB016A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7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EA2C4-685B-4AF1-9D3A-DBDAD76E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2373594-1D78-44B0-AE17-6D032387E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851F6D-C712-43A6-8BC1-B79211D80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76F796-B95B-4398-82DF-1115094E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59891-3F4E-4D22-B64B-441A69CE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49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6C9E5A5-B4AD-4B31-BEE1-EA02A57C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6CA217-A839-462D-9FEF-36F17FDDC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92DC6E-50BB-4050-8776-3EF1D92E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B9CE79-4671-45B5-BBB5-FDD8A20F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F6661C-E857-4C44-B7B0-AE01BA43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21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1E0F9-B499-4363-97DB-C3A44BB9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669F78-C9CB-4D97-8DB8-F9D8DC53A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C805A1-F55F-4FC0-B1B8-D8543E86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088B72-E06E-41BA-9DF5-896D8E55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DE8938-1F4D-46CD-962D-EC58216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2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B5392-82BF-474A-A106-6B472763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C0CFC93-EC0F-4DDC-B175-2F549516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ADD689-1E16-414D-9D89-A17669F3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BE81D3-A870-444A-A860-69F2C2ED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C58DFC-CE6F-4AD6-AD66-F19E98FD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04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C77D0-5188-4076-8C62-F521C90D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56BA16-6406-44C0-825C-2AF0772F0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5732E8A-6F4E-42E1-AB96-AE20A1D25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CD9E91-404B-4BC0-8F95-EF3F393A3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B63AA4-4F38-4DCD-9759-294D6C46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AE1C08-1A67-4AD1-8BA4-DCDA717B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94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96A6C-7A0A-4BED-AE9E-384B4FB0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F4340E6-30CC-4FA1-A13A-CE48BEF0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87ACEB8-000E-4D8B-907D-C25201A19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9987E3A-D0FA-4919-A0D4-A069C13AF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12BE176-A7ED-4864-8573-77E3827CAD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486AB02-6540-46D8-8FA5-B99B7773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180AA2-F687-4810-BAFB-2542151B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17477C-07B0-45A7-A82F-A399CAD4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1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A736D-84C8-43BD-B4D3-96DF3044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5AAA309-A64E-472B-8928-49474638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12EEDC6-8401-42A8-BDF2-49F2EF31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1EA09A-7C12-4158-BE8E-B83DFD55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6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E7D18E4-F401-4497-9493-9A5839D2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90F9F5-38C3-4047-85A0-23793D01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945CC5-C717-414C-B923-31027F13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15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4400E3-3F94-4025-877E-CE985766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D46152-0906-47AA-B0E1-C0CBBCF1E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F0E9F41-EB05-4D09-A728-A760263AE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8B2434-6D1F-4DA9-93A7-6C4875624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E47B11-41BA-4332-B9AB-6B33211D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32C555-83A3-44A7-873E-7341A970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4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181D4-E0E4-45B0-8529-A7315483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9BAD7E-A7B7-4F29-B5F4-A0C9E745B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D6B7A5B-B177-4B58-B91D-1EFB99EBB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D09631-3EE3-4637-989F-59FE0656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62F65D-099E-43C9-AC00-710D4416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532366-8715-4524-8731-BA977226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91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8EA908-4606-4708-B38E-47E58DE0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7607DC7-1143-4ACB-9783-86E177CDE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1E97EE-72E8-4F35-B387-F66C8105F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0D594-E18C-4354-9E3E-28F82F3DAFB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177373-BABE-4025-BBC7-F99B0B509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74719-D783-4D35-B2FE-CA55B1B6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6B58F-02D4-45C7-A327-9495D601B2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4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LmXfSSbJM8" TargetMode="External"/><Relationship Id="rId2" Type="http://schemas.openxmlformats.org/officeDocument/2006/relationships/hyperlink" Target="https://www.youtube.com/watch?v=KQIfNx-0N5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qWs1aM7BQ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3B2BB-55DB-4501-B4E8-5F3120FEA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OPAKOVÁNÍ </a:t>
            </a:r>
            <a:br>
              <a:rPr lang="cs-CZ" dirty="0"/>
            </a:br>
            <a:r>
              <a:rPr lang="cs-CZ" dirty="0"/>
              <a:t>KVAŠENÍ, FOTOSYNTÉZA,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FCF0A8-35CA-4A98-94F7-473A5A2A12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DÝCHÁNÍ</a:t>
            </a:r>
          </a:p>
          <a:p>
            <a:endParaRPr lang="cs-CZ" dirty="0"/>
          </a:p>
          <a:p>
            <a:r>
              <a:rPr lang="cs-CZ" dirty="0"/>
              <a:t>KONTROLA DÚ</a:t>
            </a:r>
          </a:p>
        </p:txBody>
      </p:sp>
    </p:spTree>
    <p:extLst>
      <p:ext uri="{BB962C8B-B14F-4D97-AF65-F5344CB8AC3E}">
        <p14:creationId xmlns:p14="http://schemas.microsoft.com/office/powerpoint/2010/main" val="3564390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8576F-9D09-4A32-B3AD-AD5E7BE8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9036F6A-BEEA-4F2B-9099-659B36081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15" t="12855" r="21078" b="13487"/>
          <a:stretch/>
        </p:blipFill>
        <p:spPr>
          <a:xfrm>
            <a:off x="1552279" y="251557"/>
            <a:ext cx="8298731" cy="6354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A2EF5F-E30E-4039-A6C4-C25DBFFCF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89" t="28316" r="21212" b="62750"/>
          <a:stretch/>
        </p:blipFill>
        <p:spPr>
          <a:xfrm>
            <a:off x="4440025" y="1511962"/>
            <a:ext cx="5297864" cy="7881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1ADD52-3161-46D8-BD2F-9611810C9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70" t="60206" r="48892" b="22047"/>
          <a:stretch/>
        </p:blipFill>
        <p:spPr>
          <a:xfrm>
            <a:off x="1894789" y="4637987"/>
            <a:ext cx="3346514" cy="12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CC8A1-9E89-4025-AB9A-E7CD2EC0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78E98DF-EED2-4C3A-A85F-0835DC867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37" t="13287" r="21078" b="15221"/>
          <a:stretch/>
        </p:blipFill>
        <p:spPr>
          <a:xfrm>
            <a:off x="2064471" y="298339"/>
            <a:ext cx="8594102" cy="64019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B41B57-A96B-4795-9D4E-8E383512A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98" t="30653" r="51598" b="54227"/>
          <a:stretch/>
        </p:blipFill>
        <p:spPr>
          <a:xfrm>
            <a:off x="2887690" y="1916909"/>
            <a:ext cx="2975781" cy="11607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76D97F-7C9A-4E2D-BA68-0DCDD3981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0" t="67079" r="23068" b="19725"/>
          <a:stretch/>
        </p:blipFill>
        <p:spPr>
          <a:xfrm>
            <a:off x="7173798" y="5203596"/>
            <a:ext cx="3167406" cy="9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E0019-DB80-4205-AF29-48B06812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10FEE19-98E2-4AC2-B674-0F890678E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56" t="13938" r="20836" b="13704"/>
          <a:stretch/>
        </p:blipFill>
        <p:spPr>
          <a:xfrm>
            <a:off x="1797977" y="144312"/>
            <a:ext cx="8733333" cy="65693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5C10D8-EEBD-4511-95A1-15E6B030E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0" t="32990" r="27242" b="57801"/>
          <a:stretch/>
        </p:blipFill>
        <p:spPr>
          <a:xfrm>
            <a:off x="5467546" y="1949208"/>
            <a:ext cx="3770722" cy="6315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B9BD1B6-F733-4195-B15D-07FAA7AEF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89" t="57045" r="36366" b="39519"/>
          <a:stretch/>
        </p:blipFill>
        <p:spPr>
          <a:xfrm>
            <a:off x="2630077" y="3966516"/>
            <a:ext cx="4553147" cy="2356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5F9AFC-1549-4150-AC54-C770F3E57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45" t="70378" r="32113" b="15739"/>
          <a:stretch/>
        </p:blipFill>
        <p:spPr>
          <a:xfrm>
            <a:off x="5467546" y="5414785"/>
            <a:ext cx="2809188" cy="9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A1FC0-34E1-4099-AA9B-AA8D25311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BÍLKOVINY = PROTEINY 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57A2DF-1B58-479F-83AF-927464817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463"/>
            <a:ext cx="10515600" cy="4810500"/>
          </a:xfrm>
        </p:spPr>
        <p:txBody>
          <a:bodyPr>
            <a:normAutofit/>
          </a:bodyPr>
          <a:lstStyle/>
          <a:p>
            <a:r>
              <a:rPr lang="cs-CZ" sz="1800" dirty="0"/>
              <a:t>Organické látky tvořené atomy C, O, H a N, ale v malé míře S, P</a:t>
            </a:r>
          </a:p>
          <a:p>
            <a:r>
              <a:rPr lang="cs-CZ" sz="1800" dirty="0"/>
              <a:t>Z aminokyselin – propojeny </a:t>
            </a:r>
            <a:r>
              <a:rPr lang="cs-CZ" sz="1800" dirty="0">
                <a:solidFill>
                  <a:srgbClr val="FF0000"/>
                </a:solidFill>
              </a:rPr>
              <a:t>peptidickou vazbou </a:t>
            </a:r>
            <a:r>
              <a:rPr lang="cs-CZ" sz="1800" dirty="0"/>
              <a:t>v řetězce  - CONH-</a:t>
            </a:r>
          </a:p>
          <a:p>
            <a:r>
              <a:rPr lang="cs-CZ" sz="1800" u="sng" dirty="0"/>
              <a:t>Výskyt:</a:t>
            </a:r>
            <a:r>
              <a:rPr lang="cs-CZ" sz="1800" dirty="0"/>
              <a:t> mléčné výrobky, maso, luštěniny</a:t>
            </a:r>
          </a:p>
          <a:p>
            <a:r>
              <a:rPr lang="cs-CZ" sz="1800" u="sng" dirty="0"/>
              <a:t>V těle</a:t>
            </a:r>
            <a:r>
              <a:rPr lang="cs-CZ" sz="1800" dirty="0"/>
              <a:t>: 19 %, 20 druhů aminokyselin</a:t>
            </a:r>
          </a:p>
          <a:p>
            <a:r>
              <a:rPr lang="cs-CZ" sz="1800" u="sng" dirty="0"/>
              <a:t>Poškození:</a:t>
            </a:r>
            <a:r>
              <a:rPr lang="cs-CZ" sz="1800" dirty="0"/>
              <a:t> teplota, kyseliny, hydroxidy, sloučeniny kovů</a:t>
            </a:r>
          </a:p>
          <a:p>
            <a:r>
              <a:rPr lang="cs-CZ" sz="1800" dirty="0"/>
              <a:t>Srážení při teplotě 60 </a:t>
            </a:r>
            <a:r>
              <a:rPr lang="cs-CZ" sz="1800" baseline="30000" dirty="0" err="1"/>
              <a:t>o</a:t>
            </a:r>
            <a:r>
              <a:rPr lang="cs-CZ" sz="1800" dirty="0" err="1"/>
              <a:t>C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FF0000"/>
                </a:solidFill>
              </a:rPr>
              <a:t>DENATURACE</a:t>
            </a:r>
          </a:p>
          <a:p>
            <a:r>
              <a:rPr lang="cs-CZ" sz="1800" u="sng" dirty="0"/>
              <a:t>FUNKCE BÍLKOVIN:</a:t>
            </a:r>
          </a:p>
          <a:p>
            <a:pPr lvl="1"/>
            <a:r>
              <a:rPr lang="cs-CZ" sz="1400" b="1" dirty="0">
                <a:solidFill>
                  <a:srgbClr val="FF0000"/>
                </a:solidFill>
              </a:rPr>
              <a:t>DOPLNIT TABULKU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5666EA5-7593-4B47-97F3-9DA1247BD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264123"/>
              </p:ext>
            </p:extLst>
          </p:nvPr>
        </p:nvGraphicFramePr>
        <p:xfrm>
          <a:off x="3133618" y="3688422"/>
          <a:ext cx="8301519" cy="30514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75380">
                  <a:extLst>
                    <a:ext uri="{9D8B030D-6E8A-4147-A177-3AD203B41FA5}">
                      <a16:colId xmlns:a16="http://schemas.microsoft.com/office/drawing/2014/main" val="3998779382"/>
                    </a:ext>
                  </a:extLst>
                </a:gridCol>
                <a:gridCol w="2075380">
                  <a:extLst>
                    <a:ext uri="{9D8B030D-6E8A-4147-A177-3AD203B41FA5}">
                      <a16:colId xmlns:a16="http://schemas.microsoft.com/office/drawing/2014/main" val="2773346010"/>
                    </a:ext>
                  </a:extLst>
                </a:gridCol>
                <a:gridCol w="4150759">
                  <a:extLst>
                    <a:ext uri="{9D8B030D-6E8A-4147-A177-3AD203B41FA5}">
                      <a16:colId xmlns:a16="http://schemas.microsoft.com/office/drawing/2014/main" val="2435521072"/>
                    </a:ext>
                  </a:extLst>
                </a:gridCol>
              </a:tblGrid>
              <a:tr h="381428">
                <a:tc>
                  <a:txBody>
                    <a:bodyPr/>
                    <a:lstStyle/>
                    <a:p>
                      <a:r>
                        <a:rPr lang="cs-CZ" dirty="0"/>
                        <a:t>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BÍLKOVINA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VÝZNAM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9719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AKTIN, TUBULIN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716432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r>
                        <a:rPr lang="cs-CZ" dirty="0"/>
                        <a:t>STAVEBNÍ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265452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PROTILÁTKY PROTI MIKROORGANISMŮM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408569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342598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INZULIN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92476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r>
                        <a:rPr lang="cs-CZ" dirty="0"/>
                        <a:t>KATALYCKÁ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504365"/>
                  </a:ext>
                </a:extLst>
              </a:tr>
              <a:tr h="381428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ZDROJ ENERGIE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022137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35C85DBF-0D68-47AF-A7A3-D36E4719C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4"/>
          <a:stretch/>
        </p:blipFill>
        <p:spPr>
          <a:xfrm>
            <a:off x="7900827" y="1557884"/>
            <a:ext cx="3078254" cy="1255885"/>
          </a:xfrm>
          <a:prstGeom prst="rect">
            <a:avLst/>
          </a:prstGeom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AEE2710-A308-4974-BCC1-DA3414049F63}"/>
              </a:ext>
            </a:extLst>
          </p:cNvPr>
          <p:cNvCxnSpPr>
            <a:cxnSpLocks/>
          </p:cNvCxnSpPr>
          <p:nvPr/>
        </p:nvCxnSpPr>
        <p:spPr>
          <a:xfrm>
            <a:off x="9596063" y="2065106"/>
            <a:ext cx="0" cy="1643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724FD29-A1FD-4EEE-96A4-F2BDACA704B6}"/>
              </a:ext>
            </a:extLst>
          </p:cNvPr>
          <p:cNvCxnSpPr/>
          <p:nvPr/>
        </p:nvCxnSpPr>
        <p:spPr>
          <a:xfrm>
            <a:off x="9041258" y="2065106"/>
            <a:ext cx="0" cy="1643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998C68E-4FD8-4F0F-BB88-190DFD3A1FC1}"/>
              </a:ext>
            </a:extLst>
          </p:cNvPr>
          <p:cNvCxnSpPr/>
          <p:nvPr/>
        </p:nvCxnSpPr>
        <p:spPr>
          <a:xfrm>
            <a:off x="9144000" y="2065106"/>
            <a:ext cx="0" cy="1643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FEFCCD0-A626-4D8E-AB7C-9E4E08B1C96B}"/>
              </a:ext>
            </a:extLst>
          </p:cNvPr>
          <p:cNvCxnSpPr/>
          <p:nvPr/>
        </p:nvCxnSpPr>
        <p:spPr>
          <a:xfrm>
            <a:off x="4592548" y="2065106"/>
            <a:ext cx="4232953" cy="719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949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7F717-BD2F-4C66-8926-731D0371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F9B67B-F548-4DA2-8DB2-EBF1CA6FC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7011"/>
            <a:ext cx="10515600" cy="4789952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1. doplnit tabulku – funkce bílkovin</a:t>
            </a:r>
          </a:p>
          <a:p>
            <a:r>
              <a:rPr lang="cs-CZ" sz="1800" dirty="0"/>
              <a:t>2. popiš z videa denaturaci bílkovin</a:t>
            </a:r>
          </a:p>
          <a:p>
            <a:r>
              <a:rPr lang="cs-CZ" sz="1800" dirty="0">
                <a:hlinkClick r:id="rId2"/>
              </a:rPr>
              <a:t>https://www.youtube.com/</a:t>
            </a:r>
            <a:r>
              <a:rPr lang="cs-CZ" sz="1800" dirty="0" err="1">
                <a:hlinkClick r:id="rId2"/>
              </a:rPr>
              <a:t>watch?v</a:t>
            </a:r>
            <a:r>
              <a:rPr lang="cs-CZ" sz="1800" dirty="0">
                <a:hlinkClick r:id="rId2"/>
              </a:rPr>
              <a:t>=KQIfNx-0N5g</a:t>
            </a:r>
            <a:r>
              <a:rPr lang="cs-CZ" sz="1800" dirty="0"/>
              <a:t>.</a:t>
            </a:r>
          </a:p>
          <a:p>
            <a:r>
              <a:rPr lang="cs-CZ" sz="1800" dirty="0"/>
              <a:t> </a:t>
            </a:r>
            <a:r>
              <a:rPr lang="cs-CZ" sz="1800" dirty="0">
                <a:hlinkClick r:id="rId3"/>
              </a:rPr>
              <a:t>https://www.youtube.com/watch?v=ELmXfSSbJM8</a:t>
            </a:r>
            <a:endParaRPr lang="cs-CZ" sz="1800" dirty="0"/>
          </a:p>
          <a:p>
            <a:r>
              <a:rPr lang="cs-CZ" sz="1800" dirty="0"/>
              <a:t>3. práce s textem str. 98 – 99</a:t>
            </a:r>
          </a:p>
          <a:p>
            <a:pPr lvl="1"/>
            <a:r>
              <a:rPr lang="cs-CZ" sz="2000" dirty="0"/>
              <a:t>Nukleové kyseliny: …………………………</a:t>
            </a:r>
          </a:p>
          <a:p>
            <a:pPr lvl="1"/>
            <a:r>
              <a:rPr lang="cs-CZ" sz="2000" dirty="0"/>
              <a:t>Nukleotidy: …………………………………….</a:t>
            </a:r>
          </a:p>
          <a:p>
            <a:pPr lvl="2"/>
            <a:r>
              <a:rPr lang="cs-CZ" sz="1800" dirty="0"/>
              <a:t>Druhy: …………………………………………..</a:t>
            </a:r>
          </a:p>
          <a:p>
            <a:pPr lvl="2"/>
            <a:r>
              <a:rPr lang="cs-CZ" sz="1800" dirty="0"/>
              <a:t>DNA: …………………………………………….</a:t>
            </a:r>
          </a:p>
          <a:p>
            <a:pPr lvl="2"/>
            <a:r>
              <a:rPr lang="cs-CZ" sz="1800" dirty="0"/>
              <a:t>RNA: …………………</a:t>
            </a:r>
            <a:r>
              <a:rPr lang="cs-CZ" dirty="0"/>
              <a:t>……….................</a:t>
            </a:r>
          </a:p>
          <a:p>
            <a:pPr marL="720000" lvl="2"/>
            <a:r>
              <a:rPr lang="cs-CZ" dirty="0"/>
              <a:t>Gen: ………………………………………………</a:t>
            </a:r>
          </a:p>
          <a:p>
            <a:pPr marL="720000" lvl="2"/>
            <a:r>
              <a:rPr lang="cs-CZ" dirty="0"/>
              <a:t>Chromozom: ………………………………...</a:t>
            </a:r>
          </a:p>
          <a:p>
            <a:pPr marL="720000" lvl="2"/>
            <a:r>
              <a:rPr lang="cs-CZ" dirty="0"/>
              <a:t>Replikace: ……………………………………..</a:t>
            </a:r>
          </a:p>
          <a:p>
            <a:pPr marL="720000" lvl="2"/>
            <a:r>
              <a:rPr lang="cs-CZ" dirty="0"/>
              <a:t>DNA kóduje: ……………………………………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06455B4-71B6-45DC-BB20-E0140E490D52}"/>
              </a:ext>
            </a:extLst>
          </p:cNvPr>
          <p:cNvSpPr/>
          <p:nvPr/>
        </p:nvSpPr>
        <p:spPr>
          <a:xfrm>
            <a:off x="6017929" y="5988734"/>
            <a:ext cx="5088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4"/>
              </a:rPr>
              <a:t>https://www.youtube.com/watch?v=fqWs1aM7BQs</a:t>
            </a:r>
            <a:endParaRPr lang="cs-CZ" dirty="0"/>
          </a:p>
          <a:p>
            <a:r>
              <a:rPr lang="cs-CZ" dirty="0"/>
              <a:t>do 1:55 min</a:t>
            </a:r>
          </a:p>
        </p:txBody>
      </p:sp>
    </p:spTree>
    <p:extLst>
      <p:ext uri="{BB962C8B-B14F-4D97-AF65-F5344CB8AC3E}">
        <p14:creationId xmlns:p14="http://schemas.microsoft.com/office/powerpoint/2010/main" val="94712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C9187-5CE7-45EF-A5E3-696CF5C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Octové</a:t>
            </a:r>
            <a:r>
              <a:rPr lang="cs-CZ" dirty="0"/>
              <a:t> </a:t>
            </a:r>
            <a:r>
              <a:rPr lang="cs-CZ" b="1" dirty="0"/>
              <a:t>kvašení</a:t>
            </a:r>
            <a:r>
              <a:rPr lang="cs-CZ" dirty="0"/>
              <a:t> – DÚ   </a:t>
            </a:r>
            <a:r>
              <a:rPr lang="cs-CZ" sz="1050" dirty="0"/>
              <a:t>str. 93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E5FE63-8CCF-4E99-9338-299F3ECA7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přítomnost kyslíku: ……………………………………… </a:t>
            </a:r>
          </a:p>
          <a:p>
            <a:r>
              <a:rPr lang="cs-CZ" dirty="0"/>
              <a:t>výchozí látka pro octové kvašení: …………………</a:t>
            </a:r>
          </a:p>
          <a:p>
            <a:r>
              <a:rPr lang="cs-CZ" dirty="0"/>
              <a:t>vzniká: ……………………………………..</a:t>
            </a:r>
          </a:p>
          <a:p>
            <a:r>
              <a:rPr lang="cs-CZ" dirty="0"/>
              <a:t>za působení: …………………………….</a:t>
            </a:r>
          </a:p>
          <a:p>
            <a:r>
              <a:rPr lang="cs-CZ" dirty="0"/>
              <a:t>použití: …………………………………….</a:t>
            </a:r>
          </a:p>
          <a:p>
            <a:r>
              <a:rPr lang="cs-CZ" dirty="0"/>
              <a:t>rozdíl mezi octem a kyselinou octovou:</a:t>
            </a:r>
          </a:p>
          <a:p>
            <a:pPr lvl="1"/>
            <a:r>
              <a:rPr lang="cs-CZ" dirty="0"/>
              <a:t>Ocet: …………ZŘEDĚNÝ ROZTOK KYSELINY OCTOVÉ…8 %………………</a:t>
            </a:r>
          </a:p>
          <a:p>
            <a:pPr lvl="1"/>
            <a:r>
              <a:rPr lang="cs-CZ" dirty="0"/>
              <a:t>Kyselina octová: ………ORGANICKÁ KYSELINA, ETHANOVÁ……CH</a:t>
            </a:r>
            <a:r>
              <a:rPr lang="cs-CZ" baseline="-25000" dirty="0"/>
              <a:t>3</a:t>
            </a:r>
            <a:r>
              <a:rPr lang="cs-CZ" dirty="0"/>
              <a:t>COOH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D62D43-4B39-46B0-B75A-099CE747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277" y="319481"/>
            <a:ext cx="2084503" cy="20845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12023E9-ECB2-49EC-8C5A-B3E5E9C2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3" r="20447"/>
          <a:stretch/>
        </p:blipFill>
        <p:spPr>
          <a:xfrm>
            <a:off x="10246936" y="2449627"/>
            <a:ext cx="1282046" cy="3126827"/>
          </a:xfrm>
          <a:prstGeom prst="rect">
            <a:avLst/>
          </a:prstGeom>
        </p:spPr>
      </p:pic>
      <p:sp>
        <p:nvSpPr>
          <p:cNvPr id="7" name="Myšlenková bublina: obláček 6">
            <a:extLst>
              <a:ext uri="{FF2B5EF4-FFF2-40B4-BE49-F238E27FC236}">
                <a16:creationId xmlns:a16="http://schemas.microsoft.com/office/drawing/2014/main" id="{098DDC07-B0D4-4DC3-8D4B-6109EE390580}"/>
              </a:ext>
            </a:extLst>
          </p:cNvPr>
          <p:cNvSpPr/>
          <p:nvPr/>
        </p:nvSpPr>
        <p:spPr>
          <a:xfrm flipH="1">
            <a:off x="4548146" y="1291473"/>
            <a:ext cx="1547854" cy="773301"/>
          </a:xfrm>
          <a:prstGeom prst="cloudCallout">
            <a:avLst>
              <a:gd name="adj1" fmla="val 1649307"/>
              <a:gd name="adj2" fmla="val -61206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ANO</a:t>
            </a:r>
          </a:p>
        </p:txBody>
      </p:sp>
      <p:sp>
        <p:nvSpPr>
          <p:cNvPr id="8" name="Myšlenková bublina: obláček 7">
            <a:extLst>
              <a:ext uri="{FF2B5EF4-FFF2-40B4-BE49-F238E27FC236}">
                <a16:creationId xmlns:a16="http://schemas.microsoft.com/office/drawing/2014/main" id="{7329E740-F42B-4D78-B0D3-05BA1E65CF11}"/>
              </a:ext>
            </a:extLst>
          </p:cNvPr>
          <p:cNvSpPr/>
          <p:nvPr/>
        </p:nvSpPr>
        <p:spPr>
          <a:xfrm>
            <a:off x="6920689" y="2064774"/>
            <a:ext cx="1898846" cy="668594"/>
          </a:xfrm>
          <a:prstGeom prst="cloudCallout">
            <a:avLst>
              <a:gd name="adj1" fmla="val -90218"/>
              <a:gd name="adj2" fmla="val 66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ETHANOL</a:t>
            </a:r>
          </a:p>
        </p:txBody>
      </p:sp>
      <p:sp>
        <p:nvSpPr>
          <p:cNvPr id="9" name="Myšlenková bublina: obláček 8">
            <a:extLst>
              <a:ext uri="{FF2B5EF4-FFF2-40B4-BE49-F238E27FC236}">
                <a16:creationId xmlns:a16="http://schemas.microsoft.com/office/drawing/2014/main" id="{02A8D90A-03C2-47AC-96A5-88BCB0D9F74A}"/>
              </a:ext>
            </a:extLst>
          </p:cNvPr>
          <p:cNvSpPr/>
          <p:nvPr/>
        </p:nvSpPr>
        <p:spPr>
          <a:xfrm>
            <a:off x="3470787" y="2733368"/>
            <a:ext cx="2536723" cy="442451"/>
          </a:xfrm>
          <a:prstGeom prst="cloudCallout">
            <a:avLst>
              <a:gd name="adj1" fmla="val -96802"/>
              <a:gd name="adj2" fmla="val 113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KYSELINA OCTOVÁ</a:t>
            </a:r>
          </a:p>
        </p:txBody>
      </p:sp>
      <p:sp>
        <p:nvSpPr>
          <p:cNvPr id="10" name="Myšlenková bublina: obláček 9">
            <a:extLst>
              <a:ext uri="{FF2B5EF4-FFF2-40B4-BE49-F238E27FC236}">
                <a16:creationId xmlns:a16="http://schemas.microsoft.com/office/drawing/2014/main" id="{37D7AF41-78A8-43E2-ACD7-0AD784BA1C09}"/>
              </a:ext>
            </a:extLst>
          </p:cNvPr>
          <p:cNvSpPr/>
          <p:nvPr/>
        </p:nvSpPr>
        <p:spPr>
          <a:xfrm>
            <a:off x="5161936" y="3175818"/>
            <a:ext cx="1758754" cy="504559"/>
          </a:xfrm>
          <a:prstGeom prst="cloudCallout">
            <a:avLst>
              <a:gd name="adj1" fmla="val 1914695"/>
              <a:gd name="adj2" fmla="val -241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BAKTERIÍ</a:t>
            </a:r>
          </a:p>
        </p:txBody>
      </p:sp>
      <p:sp>
        <p:nvSpPr>
          <p:cNvPr id="11" name="Myšlenková bublina: obláček 10">
            <a:extLst>
              <a:ext uri="{FF2B5EF4-FFF2-40B4-BE49-F238E27FC236}">
                <a16:creationId xmlns:a16="http://schemas.microsoft.com/office/drawing/2014/main" id="{5899C5F2-5C74-44F8-822F-436FCCE934F9}"/>
              </a:ext>
            </a:extLst>
          </p:cNvPr>
          <p:cNvSpPr/>
          <p:nvPr/>
        </p:nvSpPr>
        <p:spPr>
          <a:xfrm>
            <a:off x="3126658" y="3682182"/>
            <a:ext cx="1641987" cy="670397"/>
          </a:xfrm>
          <a:prstGeom prst="cloudCallout">
            <a:avLst>
              <a:gd name="adj1" fmla="val -83108"/>
              <a:gd name="adj2" fmla="val 53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VÝROBA OCTA</a:t>
            </a:r>
          </a:p>
        </p:txBody>
      </p:sp>
    </p:spTree>
    <p:extLst>
      <p:ext uri="{BB962C8B-B14F-4D97-AF65-F5344CB8AC3E}">
        <p14:creationId xmlns:p14="http://schemas.microsoft.com/office/powerpoint/2010/main" val="38165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CE70D-A9C0-49F1-ACB1-6912E985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18"/>
            <a:ext cx="10515600" cy="1325563"/>
          </a:xfrm>
        </p:spPr>
        <p:txBody>
          <a:bodyPr/>
          <a:lstStyle/>
          <a:p>
            <a:r>
              <a:rPr lang="cs-CZ" b="1" dirty="0"/>
              <a:t>OPAKOVÁNÍ</a:t>
            </a:r>
            <a:r>
              <a:rPr lang="cs-CZ" dirty="0"/>
              <a:t> </a:t>
            </a:r>
            <a:r>
              <a:rPr lang="cs-CZ" b="1" dirty="0"/>
              <a:t>KVAŠENÍ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8FA44B4-76AC-453B-B0D2-2A3CE6E3B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22" y="1930516"/>
            <a:ext cx="3939751" cy="22832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A4C143-53EA-4379-B934-01A3F31B2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00" y="4791573"/>
            <a:ext cx="3097036" cy="14753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60E7DD-8F38-47DD-9DCF-E79182A2E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95" y="4718784"/>
            <a:ext cx="2944623" cy="15546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60811A5-2A6D-41EE-A694-BFC1F0F42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03" r="20955"/>
          <a:stretch/>
        </p:blipFill>
        <p:spPr>
          <a:xfrm>
            <a:off x="11088128" y="2686060"/>
            <a:ext cx="1132900" cy="21398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623FB7-8B26-4681-BC0D-90B4C5CE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554" y="1975242"/>
            <a:ext cx="2972586" cy="1981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53000E2-91EF-4A24-9AA6-BA56E7D63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907" y="4447895"/>
            <a:ext cx="3151905" cy="1993565"/>
          </a:xfrm>
          <a:prstGeom prst="rect">
            <a:avLst/>
          </a:prstGeom>
        </p:spPr>
      </p:pic>
      <p:sp>
        <p:nvSpPr>
          <p:cNvPr id="11" name="Vlna 10">
            <a:extLst>
              <a:ext uri="{FF2B5EF4-FFF2-40B4-BE49-F238E27FC236}">
                <a16:creationId xmlns:a16="http://schemas.microsoft.com/office/drawing/2014/main" id="{08A3E52E-943E-4E63-B143-D4424ABB1AF4}"/>
              </a:ext>
            </a:extLst>
          </p:cNvPr>
          <p:cNvSpPr/>
          <p:nvPr/>
        </p:nvSpPr>
        <p:spPr>
          <a:xfrm>
            <a:off x="1197204" y="1414021"/>
            <a:ext cx="2337848" cy="433633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ALKOHOLOVÉ</a:t>
            </a:r>
          </a:p>
        </p:txBody>
      </p:sp>
      <p:sp>
        <p:nvSpPr>
          <p:cNvPr id="12" name="Vlna 11">
            <a:extLst>
              <a:ext uri="{FF2B5EF4-FFF2-40B4-BE49-F238E27FC236}">
                <a16:creationId xmlns:a16="http://schemas.microsoft.com/office/drawing/2014/main" id="{41E20B5E-C5E5-4867-AA1B-203FD5389392}"/>
              </a:ext>
            </a:extLst>
          </p:cNvPr>
          <p:cNvSpPr/>
          <p:nvPr/>
        </p:nvSpPr>
        <p:spPr>
          <a:xfrm>
            <a:off x="4804326" y="1414021"/>
            <a:ext cx="1794437" cy="516495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MÁSELNÉ</a:t>
            </a:r>
          </a:p>
        </p:txBody>
      </p:sp>
      <p:sp>
        <p:nvSpPr>
          <p:cNvPr id="13" name="Vlna 12">
            <a:extLst>
              <a:ext uri="{FF2B5EF4-FFF2-40B4-BE49-F238E27FC236}">
                <a16:creationId xmlns:a16="http://schemas.microsoft.com/office/drawing/2014/main" id="{71A171C0-EB71-473F-B664-D28075502AFD}"/>
              </a:ext>
            </a:extLst>
          </p:cNvPr>
          <p:cNvSpPr/>
          <p:nvPr/>
        </p:nvSpPr>
        <p:spPr>
          <a:xfrm>
            <a:off x="7542554" y="798758"/>
            <a:ext cx="1582592" cy="530421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MLÉČNÉ</a:t>
            </a:r>
          </a:p>
        </p:txBody>
      </p:sp>
      <p:sp>
        <p:nvSpPr>
          <p:cNvPr id="14" name="Vlna 13">
            <a:extLst>
              <a:ext uri="{FF2B5EF4-FFF2-40B4-BE49-F238E27FC236}">
                <a16:creationId xmlns:a16="http://schemas.microsoft.com/office/drawing/2014/main" id="{7938596F-CBA9-4092-892F-11C19543914F}"/>
              </a:ext>
            </a:extLst>
          </p:cNvPr>
          <p:cNvSpPr/>
          <p:nvPr/>
        </p:nvSpPr>
        <p:spPr>
          <a:xfrm>
            <a:off x="10239405" y="904973"/>
            <a:ext cx="1699037" cy="530421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OCTOVÉ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17A8E2B-8D89-4455-9718-D1FD2A026C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43" r="23726"/>
          <a:stretch/>
        </p:blipFill>
        <p:spPr>
          <a:xfrm>
            <a:off x="5135143" y="2038284"/>
            <a:ext cx="131032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47 L -0.5526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3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695 L -0.56341 0.01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6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32018 0.005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29193 -0.0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764 L 0.27226 -0.0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 0.00856 L -0.21536 -0.115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48099 0.056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86B03-DF57-413F-B916-D77B17ECC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Alkoholové</a:t>
            </a:r>
            <a:r>
              <a:rPr lang="cs-CZ" dirty="0"/>
              <a:t> </a:t>
            </a:r>
            <a:r>
              <a:rPr lang="cs-CZ" b="1" dirty="0"/>
              <a:t>kvašení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369610-99B9-4023-AC3F-08DEFC316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27" y="1828799"/>
            <a:ext cx="10515600" cy="398240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Reaktanty:							</a:t>
            </a:r>
          </a:p>
          <a:p>
            <a:endParaRPr lang="cs-CZ" dirty="0"/>
          </a:p>
          <a:p>
            <a:r>
              <a:rPr lang="cs-CZ" dirty="0"/>
              <a:t>C</a:t>
            </a:r>
            <a:r>
              <a:rPr lang="cs-CZ" baseline="-25000" dirty="0"/>
              <a:t>6</a:t>
            </a:r>
            <a:r>
              <a:rPr lang="cs-CZ" dirty="0"/>
              <a:t>H</a:t>
            </a:r>
            <a:r>
              <a:rPr lang="cs-CZ" baseline="-25000" dirty="0"/>
              <a:t>12</a:t>
            </a:r>
            <a:r>
              <a:rPr lang="cs-CZ" dirty="0"/>
              <a:t>0</a:t>
            </a:r>
            <a:r>
              <a:rPr lang="cs-CZ" baseline="-25000" dirty="0"/>
              <a:t>6						</a:t>
            </a:r>
            <a:r>
              <a:rPr lang="cs-CZ" sz="4000" baseline="-25000" dirty="0"/>
              <a:t>SACHARÁZA????</a:t>
            </a:r>
          </a:p>
          <a:p>
            <a:endParaRPr lang="cs-CZ" baseline="-25000" dirty="0"/>
          </a:p>
          <a:p>
            <a:pPr marL="0" indent="0">
              <a:buNone/>
            </a:pPr>
            <a:r>
              <a:rPr lang="cs-CZ" dirty="0"/>
              <a:t>PRODUKTY: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baseline="-25000" dirty="0"/>
              <a:t>2</a:t>
            </a:r>
            <a:r>
              <a:rPr lang="cs-CZ" dirty="0"/>
              <a:t>H</a:t>
            </a:r>
            <a:r>
              <a:rPr lang="cs-CZ" baseline="-25000" dirty="0"/>
              <a:t>5</a:t>
            </a:r>
            <a:r>
              <a:rPr lang="cs-CZ" dirty="0"/>
              <a:t>OH   +  CO</a:t>
            </a:r>
            <a:r>
              <a:rPr lang="cs-CZ" baseline="-25000" dirty="0"/>
              <a:t>2</a:t>
            </a:r>
          </a:p>
          <a:p>
            <a:pPr marL="0" indent="0">
              <a:buNone/>
            </a:pPr>
            <a:endParaRPr lang="cs-CZ" baseline="-25000" dirty="0"/>
          </a:p>
          <a:p>
            <a:pPr lvl="0"/>
            <a:r>
              <a:rPr lang="cs-CZ" sz="2400" dirty="0">
                <a:solidFill>
                  <a:srgbClr val="FFC000">
                    <a:lumMod val="75000"/>
                  </a:srgbClr>
                </a:solidFill>
              </a:rPr>
              <a:t>C</a:t>
            </a:r>
            <a:r>
              <a:rPr lang="cs-CZ" sz="2400" baseline="-25000" dirty="0">
                <a:solidFill>
                  <a:srgbClr val="FFC000">
                    <a:lumMod val="75000"/>
                  </a:srgbClr>
                </a:solidFill>
              </a:rPr>
              <a:t>6</a:t>
            </a:r>
            <a:r>
              <a:rPr lang="cs-CZ" sz="2400" dirty="0">
                <a:solidFill>
                  <a:srgbClr val="FFC000">
                    <a:lumMod val="75000"/>
                  </a:srgbClr>
                </a:solidFill>
              </a:rPr>
              <a:t>H</a:t>
            </a:r>
            <a:r>
              <a:rPr lang="cs-CZ" sz="2400" baseline="-25000" dirty="0">
                <a:solidFill>
                  <a:srgbClr val="FFC000">
                    <a:lumMod val="75000"/>
                  </a:srgbClr>
                </a:solidFill>
              </a:rPr>
              <a:t>12</a:t>
            </a:r>
            <a:r>
              <a:rPr lang="cs-CZ" sz="2400" dirty="0">
                <a:solidFill>
                  <a:srgbClr val="FFC000">
                    <a:lumMod val="75000"/>
                  </a:srgbClr>
                </a:solidFill>
              </a:rPr>
              <a:t>O</a:t>
            </a:r>
            <a:r>
              <a:rPr lang="cs-CZ" sz="2400" baseline="-25000" dirty="0">
                <a:solidFill>
                  <a:srgbClr val="FFC000">
                    <a:lumMod val="75000"/>
                  </a:srgbClr>
                </a:solidFill>
              </a:rPr>
              <a:t>6                 </a:t>
            </a:r>
            <a:r>
              <a:rPr lang="cs-CZ" sz="2400" dirty="0">
                <a:solidFill>
                  <a:srgbClr val="FFC000">
                    <a:lumMod val="75000"/>
                  </a:srgbClr>
                </a:solidFill>
              </a:rPr>
              <a:t>          2 C</a:t>
            </a:r>
            <a:r>
              <a:rPr lang="cs-CZ" sz="2400" baseline="-25000" dirty="0">
                <a:solidFill>
                  <a:srgbClr val="FFC000">
                    <a:lumMod val="75000"/>
                  </a:srgbClr>
                </a:solidFill>
              </a:rPr>
              <a:t>2</a:t>
            </a:r>
            <a:r>
              <a:rPr lang="cs-CZ" sz="2400" dirty="0">
                <a:solidFill>
                  <a:srgbClr val="FFC000">
                    <a:lumMod val="75000"/>
                  </a:srgbClr>
                </a:solidFill>
              </a:rPr>
              <a:t>H</a:t>
            </a:r>
            <a:r>
              <a:rPr lang="cs-CZ" sz="2400" baseline="-25000" dirty="0">
                <a:solidFill>
                  <a:srgbClr val="FFC000">
                    <a:lumMod val="75000"/>
                  </a:srgbClr>
                </a:solidFill>
              </a:rPr>
              <a:t>5</a:t>
            </a:r>
            <a:r>
              <a:rPr lang="cs-CZ" sz="2400" dirty="0">
                <a:solidFill>
                  <a:srgbClr val="FFC000">
                    <a:lumMod val="75000"/>
                  </a:srgbClr>
                </a:solidFill>
              </a:rPr>
              <a:t>OH     +   2 CO</a:t>
            </a:r>
            <a:r>
              <a:rPr lang="cs-CZ" sz="2400" baseline="-25000" dirty="0">
                <a:solidFill>
                  <a:srgbClr val="FFC000">
                    <a:lumMod val="75000"/>
                  </a:srgbClr>
                </a:solidFill>
              </a:rPr>
              <a:t>2</a:t>
            </a:r>
            <a:endParaRPr lang="cs-CZ" sz="1400" baseline="-25000" dirty="0">
              <a:solidFill>
                <a:srgbClr val="FFC000">
                  <a:lumMod val="75000"/>
                </a:srgbClr>
              </a:solidFill>
            </a:endParaRPr>
          </a:p>
          <a:p>
            <a:pPr lvl="0"/>
            <a:r>
              <a:rPr lang="cs-CZ" sz="1400" dirty="0">
                <a:solidFill>
                  <a:srgbClr val="FFC000">
                    <a:lumMod val="75000"/>
                  </a:srgbClr>
                </a:solidFill>
              </a:rPr>
              <a:t>                                                                     ETHANOL</a:t>
            </a:r>
          </a:p>
          <a:p>
            <a:pPr marL="0" indent="0">
              <a:buNone/>
            </a:pPr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C9EF596B-AC1A-433E-9196-048994CEA5B9}"/>
              </a:ext>
            </a:extLst>
          </p:cNvPr>
          <p:cNvCxnSpPr/>
          <p:nvPr/>
        </p:nvCxnSpPr>
        <p:spPr>
          <a:xfrm>
            <a:off x="1876508" y="5160397"/>
            <a:ext cx="10893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AC224859-0557-44AD-AAB0-7781D26A6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339" y="3144203"/>
            <a:ext cx="4876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0EDA1-FD2F-478A-803D-0C86EBF9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562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Opakování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64404E-6726-4CFA-9E2A-E6D63FA8B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Fotosyntéza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AA08F-6D20-4F44-BCF5-B14E440ADF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Reaktanty:</a:t>
            </a:r>
          </a:p>
          <a:p>
            <a:r>
              <a:rPr lang="cs-CZ" dirty="0"/>
              <a:t>CO</a:t>
            </a:r>
            <a:r>
              <a:rPr lang="cs-CZ" baseline="-25000" dirty="0"/>
              <a:t>2</a:t>
            </a:r>
            <a:endParaRPr lang="cs-CZ" dirty="0"/>
          </a:p>
          <a:p>
            <a:r>
              <a:rPr lang="cs-CZ" dirty="0"/>
              <a:t>H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  <a:p>
            <a:r>
              <a:rPr lang="cs-CZ" dirty="0"/>
              <a:t>Chlorofyl, světlo</a:t>
            </a:r>
          </a:p>
          <a:p>
            <a:r>
              <a:rPr lang="cs-CZ" dirty="0"/>
              <a:t>PRODUKTY:</a:t>
            </a:r>
          </a:p>
          <a:p>
            <a:r>
              <a:rPr lang="cs-CZ" dirty="0"/>
              <a:t>C</a:t>
            </a:r>
            <a:r>
              <a:rPr lang="cs-CZ" baseline="-25000" dirty="0"/>
              <a:t>6</a:t>
            </a:r>
            <a:r>
              <a:rPr lang="cs-CZ" dirty="0"/>
              <a:t>H</a:t>
            </a:r>
            <a:r>
              <a:rPr lang="cs-CZ" baseline="-25000" dirty="0"/>
              <a:t>12</a:t>
            </a:r>
            <a:r>
              <a:rPr lang="cs-CZ" dirty="0"/>
              <a:t>O</a:t>
            </a:r>
            <a:r>
              <a:rPr lang="cs-CZ" baseline="-25000" dirty="0"/>
              <a:t>6   </a:t>
            </a:r>
            <a:r>
              <a:rPr lang="cs-CZ" dirty="0"/>
              <a:t>+    O</a:t>
            </a:r>
            <a:r>
              <a:rPr lang="cs-CZ" baseline="-25000" dirty="0"/>
              <a:t>2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5C995C6-9856-458C-BD6B-9136B8B0C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/>
              <a:t>Dýchání</a:t>
            </a:r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10CB563-CD4D-452E-A181-BB3080C97D8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REAKTANTY:</a:t>
            </a:r>
          </a:p>
          <a:p>
            <a:r>
              <a:rPr lang="cs-CZ" dirty="0"/>
              <a:t>O</a:t>
            </a:r>
            <a:r>
              <a:rPr lang="cs-CZ" baseline="-25000" dirty="0"/>
              <a:t>2</a:t>
            </a:r>
          </a:p>
          <a:p>
            <a:r>
              <a:rPr lang="cs-CZ" dirty="0"/>
              <a:t>C</a:t>
            </a:r>
            <a:r>
              <a:rPr lang="cs-CZ" baseline="-25000" dirty="0"/>
              <a:t>6</a:t>
            </a:r>
            <a:r>
              <a:rPr lang="cs-CZ" dirty="0"/>
              <a:t>H</a:t>
            </a:r>
            <a:r>
              <a:rPr lang="cs-CZ" baseline="-25000" dirty="0"/>
              <a:t>12</a:t>
            </a:r>
            <a:r>
              <a:rPr lang="cs-CZ" dirty="0"/>
              <a:t>O</a:t>
            </a:r>
            <a:r>
              <a:rPr lang="cs-CZ" baseline="-25000" dirty="0"/>
              <a:t>6</a:t>
            </a:r>
          </a:p>
          <a:p>
            <a:endParaRPr lang="cs-CZ" baseline="-25000" dirty="0"/>
          </a:p>
          <a:p>
            <a:r>
              <a:rPr lang="cs-CZ" dirty="0"/>
              <a:t>Produkty:</a:t>
            </a:r>
          </a:p>
          <a:p>
            <a:r>
              <a:rPr lang="cs-CZ" dirty="0"/>
              <a:t>CO</a:t>
            </a:r>
            <a:r>
              <a:rPr lang="cs-CZ" baseline="-25000" dirty="0"/>
              <a:t>2  </a:t>
            </a:r>
            <a:r>
              <a:rPr lang="cs-CZ" dirty="0"/>
              <a:t> + H</a:t>
            </a:r>
            <a:r>
              <a:rPr lang="cs-CZ" baseline="-25000" dirty="0"/>
              <a:t>2</a:t>
            </a:r>
            <a:r>
              <a:rPr lang="cs-CZ" dirty="0"/>
              <a:t>O  + ENERGIE</a:t>
            </a:r>
          </a:p>
        </p:txBody>
      </p:sp>
    </p:spTree>
    <p:extLst>
      <p:ext uri="{BB962C8B-B14F-4D97-AF65-F5344CB8AC3E}">
        <p14:creationId xmlns:p14="http://schemas.microsoft.com/office/powerpoint/2010/main" val="412572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82A5A-9B8A-4D91-B52B-C52264D34D7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cs-CZ" b="1" dirty="0"/>
              <a:t>BÍLKOVINY</a:t>
            </a:r>
            <a:r>
              <a:rPr lang="cs-CZ" dirty="0"/>
              <a:t> = </a:t>
            </a:r>
            <a:r>
              <a:rPr lang="cs-CZ" b="1" dirty="0"/>
              <a:t>PROTEINY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4046B7-8FC5-42E5-9175-42882B9B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Organické látky složené z atomů uhlíku, vodíku, kyslíku a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dusíku</a:t>
            </a: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VÝSKYT: luštěniny, obilniny, mléčné výrobky, maso</a:t>
            </a:r>
          </a:p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 těle:   19 %, pro tvorbu a obnovu buněk</a:t>
            </a:r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2C747A8D-1DBE-4EE0-B749-A200A8957AA8}"/>
              </a:ext>
            </a:extLst>
          </p:cNvPr>
          <p:cNvSpPr/>
          <p:nvPr/>
        </p:nvSpPr>
        <p:spPr>
          <a:xfrm>
            <a:off x="1443162" y="2695492"/>
            <a:ext cx="1113183" cy="94620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</a:p>
        </p:txBody>
      </p:sp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87718CCB-6032-4584-8C6B-3EA38ABDC12C}"/>
              </a:ext>
            </a:extLst>
          </p:cNvPr>
          <p:cNvSpPr/>
          <p:nvPr/>
        </p:nvSpPr>
        <p:spPr>
          <a:xfrm>
            <a:off x="3436620" y="2711394"/>
            <a:ext cx="1168842" cy="850790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H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1F85793-9743-46D8-AD0C-9F54731F0F7A}"/>
              </a:ext>
            </a:extLst>
          </p:cNvPr>
          <p:cNvSpPr/>
          <p:nvPr/>
        </p:nvSpPr>
        <p:spPr>
          <a:xfrm>
            <a:off x="5193858" y="2608028"/>
            <a:ext cx="1240404" cy="10257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A13D16BB-8D10-4641-84BF-D2E78A9EDFFA}"/>
              </a:ext>
            </a:extLst>
          </p:cNvPr>
          <p:cNvSpPr/>
          <p:nvPr/>
        </p:nvSpPr>
        <p:spPr>
          <a:xfrm>
            <a:off x="7260037" y="2695491"/>
            <a:ext cx="1089329" cy="8507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624E798F-466C-4B42-92B8-5085C849581C}"/>
              </a:ext>
            </a:extLst>
          </p:cNvPr>
          <p:cNvSpPr/>
          <p:nvPr/>
        </p:nvSpPr>
        <p:spPr>
          <a:xfrm>
            <a:off x="9533614" y="3015532"/>
            <a:ext cx="492980" cy="41346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</a:t>
            </a:r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13E8F46C-1AEB-45DE-9650-7F6A966852FB}"/>
              </a:ext>
            </a:extLst>
          </p:cNvPr>
          <p:cNvSpPr/>
          <p:nvPr/>
        </p:nvSpPr>
        <p:spPr>
          <a:xfrm>
            <a:off x="10510300" y="2906200"/>
            <a:ext cx="559240" cy="524787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B093774-5B2C-4B42-83D9-825C0754A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404" y="4730750"/>
            <a:ext cx="1790700" cy="15811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51F694-4BCC-4EC1-84E8-E5DA01EBE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325" y="3562184"/>
            <a:ext cx="23526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8220A-A7C3-47A9-81F8-5E0EE43CB27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SLOŽENÍ</a:t>
            </a:r>
            <a:r>
              <a:rPr lang="cs-CZ" dirty="0"/>
              <a:t>  A </a:t>
            </a:r>
            <a:r>
              <a:rPr lang="cs-CZ" b="1" dirty="0"/>
              <a:t>VZNIK</a:t>
            </a:r>
            <a:r>
              <a:rPr lang="cs-CZ" dirty="0"/>
              <a:t> </a:t>
            </a:r>
            <a:r>
              <a:rPr lang="cs-CZ" b="1" dirty="0"/>
              <a:t>BÍLKOVIN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085312-4277-485D-BC23-5B622F89F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52367" cy="4351338"/>
          </a:xfrm>
        </p:spPr>
        <p:txBody>
          <a:bodyPr/>
          <a:lstStyle/>
          <a:p>
            <a:r>
              <a:rPr lang="cs-CZ" dirty="0"/>
              <a:t>Z  AMINOKYSELIN     NH</a:t>
            </a:r>
            <a:r>
              <a:rPr lang="cs-CZ" baseline="-25000" dirty="0"/>
              <a:t>2</a:t>
            </a:r>
            <a:r>
              <a:rPr lang="cs-CZ" dirty="0"/>
              <a:t>COOH</a:t>
            </a:r>
          </a:p>
          <a:p>
            <a:endParaRPr lang="cs-CZ" dirty="0"/>
          </a:p>
          <a:p>
            <a:r>
              <a:rPr lang="cs-CZ" dirty="0"/>
              <a:t>PROPOJENY  PEPTIDICKOU VAZBOU- ŘETEZEC se  100 – 2 000 molekulami</a:t>
            </a:r>
          </a:p>
          <a:p>
            <a:endParaRPr lang="cs-CZ" dirty="0"/>
          </a:p>
          <a:p>
            <a:r>
              <a:rPr lang="cs-CZ" dirty="0"/>
              <a:t>NH</a:t>
            </a:r>
            <a:r>
              <a:rPr lang="cs-CZ" baseline="-25000" dirty="0"/>
              <a:t>2</a:t>
            </a:r>
            <a:r>
              <a:rPr lang="cs-CZ" dirty="0"/>
              <a:t>CO   </a:t>
            </a:r>
            <a:r>
              <a:rPr lang="cs-CZ" dirty="0">
                <a:solidFill>
                  <a:srgbClr val="FF0000"/>
                </a:solidFill>
              </a:rPr>
              <a:t>OH        H  </a:t>
            </a:r>
            <a:r>
              <a:rPr lang="cs-CZ" dirty="0"/>
              <a:t>NHCOOH</a:t>
            </a:r>
          </a:p>
          <a:p>
            <a:r>
              <a:rPr lang="cs-CZ" dirty="0"/>
              <a:t>                       O   H</a:t>
            </a:r>
          </a:p>
          <a:p>
            <a:r>
              <a:rPr lang="cs-CZ" dirty="0"/>
              <a:t>             NH</a:t>
            </a:r>
            <a:r>
              <a:rPr lang="cs-CZ" baseline="-25000" dirty="0"/>
              <a:t>2</a:t>
            </a:r>
            <a:r>
              <a:rPr lang="cs-CZ" dirty="0"/>
              <a:t>- C – N- COOH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103F2B-DA69-497B-A9BC-ED96498F8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66" t="45140" r="46347" b="38783"/>
          <a:stretch/>
        </p:blipFill>
        <p:spPr>
          <a:xfrm>
            <a:off x="6972633" y="3429000"/>
            <a:ext cx="4595852" cy="2069127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852530E-48B4-42E3-9F9E-D49E31789637}"/>
              </a:ext>
            </a:extLst>
          </p:cNvPr>
          <p:cNvCxnSpPr/>
          <p:nvPr/>
        </p:nvCxnSpPr>
        <p:spPr>
          <a:xfrm>
            <a:off x="3617843" y="4818490"/>
            <a:ext cx="0" cy="1669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D9E8F66-0B16-4045-88D5-4D955A036523}"/>
              </a:ext>
            </a:extLst>
          </p:cNvPr>
          <p:cNvCxnSpPr>
            <a:cxnSpLocks/>
          </p:cNvCxnSpPr>
          <p:nvPr/>
        </p:nvCxnSpPr>
        <p:spPr>
          <a:xfrm>
            <a:off x="3108960" y="4746929"/>
            <a:ext cx="0" cy="1550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B977DA0-9E60-452F-A1A3-20F3E63B998F}"/>
              </a:ext>
            </a:extLst>
          </p:cNvPr>
          <p:cNvCxnSpPr>
            <a:cxnSpLocks/>
          </p:cNvCxnSpPr>
          <p:nvPr/>
        </p:nvCxnSpPr>
        <p:spPr>
          <a:xfrm>
            <a:off x="3188473" y="4746929"/>
            <a:ext cx="0" cy="1550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Obrázek 17">
            <a:extLst>
              <a:ext uri="{FF2B5EF4-FFF2-40B4-BE49-F238E27FC236}">
                <a16:creationId xmlns:a16="http://schemas.microsoft.com/office/drawing/2014/main" id="{8997646C-154C-4A29-AB2A-98B7D34E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82" y="1359873"/>
            <a:ext cx="524827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A5C29-DF1D-43A7-94D8-5C3963C3DD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b="1" dirty="0"/>
              <a:t>Poškození</a:t>
            </a:r>
            <a:r>
              <a:rPr lang="cs-CZ" dirty="0"/>
              <a:t> </a:t>
            </a:r>
            <a:r>
              <a:rPr lang="cs-CZ" b="1" dirty="0"/>
              <a:t>bílkovin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BF99E9-637B-4624-BEC0-83265C289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Vyšší teplota  cca 40 stupňů</a:t>
            </a:r>
          </a:p>
          <a:p>
            <a:endParaRPr lang="cs-CZ" dirty="0"/>
          </a:p>
          <a:p>
            <a:r>
              <a:rPr lang="cs-CZ" dirty="0"/>
              <a:t>Kyseliny</a:t>
            </a:r>
          </a:p>
          <a:p>
            <a:r>
              <a:rPr lang="cs-CZ" dirty="0"/>
              <a:t>Hydroxidy</a:t>
            </a:r>
          </a:p>
          <a:p>
            <a:r>
              <a:rPr lang="cs-CZ" dirty="0"/>
              <a:t> Sloučeniny kovů</a:t>
            </a:r>
          </a:p>
          <a:p>
            <a:endParaRPr lang="cs-CZ" dirty="0"/>
          </a:p>
          <a:p>
            <a:r>
              <a:rPr lang="cs-CZ" dirty="0"/>
              <a:t>SRÁŽENÍ BÍLKOVIN = </a:t>
            </a:r>
            <a:r>
              <a:rPr lang="cs-CZ" dirty="0">
                <a:solidFill>
                  <a:srgbClr val="FF0000"/>
                </a:solidFill>
              </a:rPr>
              <a:t>DENATURACE BÍLKOVIN </a:t>
            </a:r>
            <a:r>
              <a:rPr lang="cs-CZ" dirty="0"/>
              <a:t>(CCA 60 STUPŇŮ)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9898EE-4F1E-4464-8225-ABF693B9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74" t="2845" r="2973" b="66865"/>
          <a:stretch/>
        </p:blipFill>
        <p:spPr>
          <a:xfrm>
            <a:off x="8589310" y="490040"/>
            <a:ext cx="2240368" cy="19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20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79324-DB9C-449F-9BFC-14C8C57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3D7ABDF-6625-4B99-96CE-A55785C92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65" t="13961" r="21423" b="13860"/>
          <a:stretch/>
        </p:blipFill>
        <p:spPr>
          <a:xfrm>
            <a:off x="1790108" y="427204"/>
            <a:ext cx="7949794" cy="60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152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417</Words>
  <Application>Microsoft Office PowerPoint</Application>
  <PresentationFormat>Širokoúhlá obrazovka</PresentationFormat>
  <Paragraphs>115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OPAKOVÁNÍ  KVAŠENÍ, FOTOSYNTÉZA,</vt:lpstr>
      <vt:lpstr>Octové kvašení – DÚ   str. 93</vt:lpstr>
      <vt:lpstr>OPAKOVÁNÍ KVAŠENÍ</vt:lpstr>
      <vt:lpstr>Alkoholové kvašení</vt:lpstr>
      <vt:lpstr>Opakování</vt:lpstr>
      <vt:lpstr>BÍLKOVINY = PROTEINY</vt:lpstr>
      <vt:lpstr>SLOŽENÍ  A VZNIK BÍLKOVIN</vt:lpstr>
      <vt:lpstr>Poškození bílkovin</vt:lpstr>
      <vt:lpstr>Prezentace aplikace PowerPoint</vt:lpstr>
      <vt:lpstr>Prezentace aplikace PowerPoint</vt:lpstr>
      <vt:lpstr>Prezentace aplikace PowerPoint</vt:lpstr>
      <vt:lpstr>Prezentace aplikace PowerPoint</vt:lpstr>
      <vt:lpstr>BÍLKOVINY = PROTEINY   (zápis)</vt:lpstr>
      <vt:lpstr>DÚ z online hodiny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Dagmar Hegrová</dc:creator>
  <cp:lastModifiedBy>Zbyněk Koláčný</cp:lastModifiedBy>
  <cp:revision>17</cp:revision>
  <dcterms:created xsi:type="dcterms:W3CDTF">2021-03-03T11:32:32Z</dcterms:created>
  <dcterms:modified xsi:type="dcterms:W3CDTF">2021-03-04T09:49:04Z</dcterms:modified>
</cp:coreProperties>
</file>